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2" r:id="rId5"/>
    <p:sldId id="259" r:id="rId6"/>
    <p:sldId id="269" r:id="rId7"/>
    <p:sldId id="265" r:id="rId8"/>
    <p:sldId id="266" r:id="rId9"/>
    <p:sldId id="267" r:id="rId10"/>
    <p:sldId id="268" r:id="rId11"/>
    <p:sldId id="278" r:id="rId12"/>
    <p:sldId id="260" r:id="rId13"/>
    <p:sldId id="261" r:id="rId14"/>
    <p:sldId id="276" r:id="rId15"/>
    <p:sldId id="263" r:id="rId16"/>
    <p:sldId id="262" r:id="rId17"/>
    <p:sldId id="264" r:id="rId18"/>
    <p:sldId id="280" r:id="rId19"/>
    <p:sldId id="279" r:id="rId20"/>
    <p:sldId id="270" r:id="rId21"/>
    <p:sldId id="281" r:id="rId22"/>
    <p:sldId id="271" r:id="rId23"/>
    <p:sldId id="274" r:id="rId24"/>
    <p:sldId id="277" r:id="rId25"/>
    <p:sldId id="275" r:id="rId26"/>
    <p:sldId id="272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6"/>
    <p:restoredTop sz="94368"/>
  </p:normalViewPr>
  <p:slideViewPr>
    <p:cSldViewPr snapToGrid="0" snapToObjects="1">
      <p:cViewPr varScale="1">
        <p:scale>
          <a:sx n="118" d="100"/>
          <a:sy n="118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92F7-DA5D-AA47-8876-7A506DFDF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30B67-27A4-C040-85EF-59ADD2419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FFDC2-A89A-954B-8139-391600AE5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0C518-5A4E-4B4E-86EF-40AEAA26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09BA8-B222-8649-A3A1-40A9767A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8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DD8E-4616-9B42-90C9-692DEDB7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3E1D1-B52B-9248-9E6C-B008564C0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529BC-E37B-7A44-A3D1-1EBFB38E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F666-CFCE-4649-857F-55544B5E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84C84-1962-4B46-9E60-CC86A304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5E8713-2750-8E45-A1D9-F0AF0F18F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55356-8B92-E445-BB63-FE86EE9D4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EBC9-01F3-234E-97A0-A2B0EA12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B3440-C477-114A-9D16-49572C53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EF3F-4AF6-584B-A4CB-71A1B81B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6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8CF5-6ADD-7941-9D26-F8DE59B5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F2DA-063E-7440-8A49-DEF8B5E90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B9F06-958C-C74A-AB4D-E3D0AA10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DA8E-2FAC-1744-B02D-8A509886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603A-AA6D-A241-8FB9-B912F170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CF4E-7E13-0847-BAAE-96EE7DF7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1C437-C212-8745-A588-92A6E1745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B4255-DF98-3E41-B39B-A2155483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AE9E-CF8E-A54F-B9A6-0C1C30AA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6483-1D50-A64C-8864-5C5182BC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5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55D8-83C9-BC43-ABC8-B45DF9EB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171C-7706-A549-9925-C19019DB6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2EBCD-8734-CC4F-AAC8-0DE883822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B0CBD-8EB9-4546-A4C9-5C05B562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D7E29-7708-E645-B713-250ED57E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BEE4D-3F1B-2D41-A245-2FF03FA8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0700-1B73-2946-A925-1AE33406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D2BA5-46B0-8744-909B-CDA8E74C0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74730-C90A-6A47-B2C2-AA7AE9912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AD1460-72D4-F04E-8B49-CBEAB9ADC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67D9A-2F8D-9A42-8D1E-3C60DC7EB9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27353-AB84-8C49-86D4-67FEB257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46C4E-AA86-0E46-A4AB-26DC744F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06E0B-3819-274E-863F-5DB2D5B7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0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4FB0-2A21-3645-B3E9-22D887E5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33CC1-77AA-B944-A169-E997233C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9021D-BB9D-5B49-B72C-14688D20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83872-54CF-7444-8FC7-512AAC0B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5D0A8-3F77-6F41-9847-0D86460B8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C595B-EA32-1C46-BDC5-675279E2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9382F-4939-AD41-B284-A6C931E1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7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4BE6-1D77-0A44-99ED-569DD74A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2C3F7-01B3-9542-B549-AC005021B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4A53C-2CDC-8645-9DC5-EBB748325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99802-B9AF-D84F-9D31-FAA2D9EC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3FAF0-437F-764D-8BCF-54ED67A23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77BB3-C8FB-9C4D-A0DC-B6B651C2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9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7426-E1B8-6243-9F77-BFA7464A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B8403-F280-8249-8897-2D4B84F70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07DDC-AD78-244B-9E14-025E47911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487FE-1AEF-694B-AC37-E85388CF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AB83C-F73F-D047-AF5C-9156FC34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125D7-AADA-914F-AB6B-CD1FA56C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6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C29ED-97AF-694B-90FB-C4EDC431B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8F24-0A74-F24B-89A4-9876CC193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AA5EC-1951-934D-80C8-6C9AAD587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71F53-7980-4140-BC45-E02CBFE890F6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B3B-C6B3-CB4A-9330-DB1BEB470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C73E-8066-9C48-A1B3-E68DEFABC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37946-6DE5-FC44-8FFD-F6E83057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0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blob/master/research/object_detection/g3doc/detection_model_zoo.md" TargetMode="External"/><Relationship Id="rId2" Type="http://schemas.openxmlformats.org/officeDocument/2006/relationships/hyperlink" Target="http://giaothong.hochiminhcity.gov.v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chinelearningmastery.com/how-to-develop-lstm-models-for-time-series-forecasting/" TargetMode="External"/><Relationship Id="rId4" Type="http://schemas.openxmlformats.org/officeDocument/2006/relationships/hyperlink" Target="https://github.com/pxq0312/ASD-crowd-count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giaothong.hochiminhcity.gov.v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308C-7083-E342-BF83-35CE0484C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2355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ambria" panose="02040503050406030204" pitchFamily="18" charset="0"/>
                <a:cs typeface="Arial" panose="020B0604020202020204" pitchFamily="34" charset="0"/>
              </a:rPr>
              <a:t>HỆ THỐNG DỰ ĐOÁN TÌNH TRẠNG GIAO THÔNG</a:t>
            </a:r>
            <a:br>
              <a:rPr lang="en-US" b="1" dirty="0"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4000" b="1" dirty="0">
                <a:latin typeface="Cambria" panose="02040503050406030204" pitchFamily="18" charset="0"/>
                <a:cs typeface="Arial" panose="020B0604020202020204" pitchFamily="34" charset="0"/>
              </a:rPr>
              <a:t>CÁC KỸ THUẬT DỰ ĐOÁN VÀ PHÂN LOẠI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AA4B77-8F24-A545-B21E-A4041DECF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8814" y="3838972"/>
            <a:ext cx="9144000" cy="1655762"/>
          </a:xfrm>
        </p:spPr>
        <p:txBody>
          <a:bodyPr/>
          <a:lstStyle/>
          <a:p>
            <a:r>
              <a:rPr lang="en-US" dirty="0" err="1">
                <a:latin typeface="Cambria" panose="02040503050406030204" pitchFamily="18" charset="0"/>
              </a:rPr>
              <a:t>Môn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học</a:t>
            </a:r>
            <a:r>
              <a:rPr lang="en-US" dirty="0">
                <a:latin typeface="Cambria" panose="02040503050406030204" pitchFamily="18" charset="0"/>
              </a:rPr>
              <a:t>: </a:t>
            </a:r>
            <a:r>
              <a:rPr lang="en-US" dirty="0" err="1">
                <a:latin typeface="Cambria" panose="02040503050406030204" pitchFamily="18" charset="0"/>
              </a:rPr>
              <a:t>Kỹ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thuật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liệu</a:t>
            </a: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GV: TS. </a:t>
            </a:r>
            <a:r>
              <a:rPr lang="en-US" dirty="0" err="1">
                <a:latin typeface="Cambria" panose="02040503050406030204" pitchFamily="18" charset="0"/>
              </a:rPr>
              <a:t>Trần</a:t>
            </a:r>
            <a:r>
              <a:rPr lang="en-US" dirty="0">
                <a:latin typeface="Cambria" panose="02040503050406030204" pitchFamily="18" charset="0"/>
              </a:rPr>
              <a:t> Minh Quang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A665E1A-CD87-0740-9D18-BA8D9FEE3CEB}"/>
              </a:ext>
            </a:extLst>
          </p:cNvPr>
          <p:cNvSpPr txBox="1">
            <a:spLocks/>
          </p:cNvSpPr>
          <p:nvPr/>
        </p:nvSpPr>
        <p:spPr>
          <a:xfrm>
            <a:off x="8621486" y="4981348"/>
            <a:ext cx="332014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>
                <a:latin typeface="Cambria" panose="02040503050406030204" pitchFamily="18" charset="0"/>
              </a:rPr>
              <a:t>Nhóm</a:t>
            </a:r>
            <a:r>
              <a:rPr lang="en-US" dirty="0">
                <a:latin typeface="Cambria" panose="02040503050406030204" pitchFamily="18" charset="0"/>
              </a:rPr>
              <a:t> 7:</a:t>
            </a:r>
          </a:p>
          <a:p>
            <a:pPr algn="l"/>
            <a:r>
              <a:rPr lang="en-US" dirty="0" err="1">
                <a:latin typeface="Cambria" panose="02040503050406030204" pitchFamily="18" charset="0"/>
              </a:rPr>
              <a:t>Đoàn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Thành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Khang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dirty="0" err="1">
                <a:latin typeface="Cambria" panose="02040503050406030204" pitchFamily="18" charset="0"/>
              </a:rPr>
              <a:t>Nguyễn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Hữu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Nhân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083C61C-3EC9-3E4C-80BA-7CC807B176C8}"/>
              </a:ext>
            </a:extLst>
          </p:cNvPr>
          <p:cNvSpPr txBox="1">
            <a:spLocks/>
          </p:cNvSpPr>
          <p:nvPr/>
        </p:nvSpPr>
        <p:spPr>
          <a:xfrm>
            <a:off x="2960913" y="202407"/>
            <a:ext cx="627017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ambria" panose="02040503050406030204" pitchFamily="18" charset="0"/>
              </a:rPr>
              <a:t>Đại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Học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Bách</a:t>
            </a:r>
            <a:r>
              <a:rPr lang="en-US" dirty="0">
                <a:latin typeface="Cambria" panose="02040503050406030204" pitchFamily="18" charset="0"/>
              </a:rPr>
              <a:t> Khoa </a:t>
            </a:r>
            <a:r>
              <a:rPr lang="en-US" dirty="0" err="1">
                <a:latin typeface="Cambria" panose="02040503050406030204" pitchFamily="18" charset="0"/>
              </a:rPr>
              <a:t>Thành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Phố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Hồ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Chí</a:t>
            </a:r>
            <a:r>
              <a:rPr lang="en-US" dirty="0">
                <a:latin typeface="Cambria" panose="02040503050406030204" pitchFamily="18" charset="0"/>
              </a:rPr>
              <a:t> Minh</a:t>
            </a:r>
          </a:p>
          <a:p>
            <a:r>
              <a:rPr lang="en-US" dirty="0">
                <a:latin typeface="Cambria" panose="02040503050406030204" pitchFamily="18" charset="0"/>
              </a:rPr>
              <a:t>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66894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532D-6BD1-0440-9C02-9CBDF2FB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2.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ảnh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7FEF-5DEB-4643-B7A6-62EE31D84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ambria" panose="02040503050406030204" pitchFamily="18" charset="0"/>
              </a:rPr>
              <a:t>Sử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dụng</a:t>
            </a:r>
            <a:r>
              <a:rPr lang="en-US" sz="2000" dirty="0">
                <a:latin typeface="Cambria" panose="02040503050406030204" pitchFamily="18" charset="0"/>
              </a:rPr>
              <a:t> Object detection network </a:t>
            </a:r>
            <a:r>
              <a:rPr lang="en-US" sz="2000" dirty="0" err="1">
                <a:latin typeface="Cambria" panose="02040503050406030204" pitchFamily="18" charset="0"/>
              </a:rPr>
              <a:t>để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đếm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số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xe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ô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tô</a:t>
            </a:r>
            <a:r>
              <a:rPr lang="en-US" sz="2000" dirty="0">
                <a:latin typeface="Cambria" panose="02040503050406030204" pitchFamily="18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</a:rPr>
              <a:t>buýt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và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xe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tải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  <a:p>
            <a:r>
              <a:rPr lang="en-US" sz="2000" dirty="0" err="1">
                <a:latin typeface="Cambria" panose="02040503050406030204" pitchFamily="18" charset="0"/>
              </a:rPr>
              <a:t>Sử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dụng</a:t>
            </a:r>
            <a:r>
              <a:rPr lang="en-US" sz="2000" dirty="0">
                <a:latin typeface="Cambria" panose="02040503050406030204" pitchFamily="18" charset="0"/>
              </a:rPr>
              <a:t> Crowd-counting network </a:t>
            </a:r>
            <a:r>
              <a:rPr lang="en-US" sz="2000" dirty="0" err="1">
                <a:latin typeface="Cambria" panose="02040503050406030204" pitchFamily="18" charset="0"/>
              </a:rPr>
              <a:t>để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đếm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số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xe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máy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  <a:p>
            <a:r>
              <a:rPr lang="en-US" sz="2000" dirty="0">
                <a:latin typeface="Cambria" panose="02040503050406030204" pitchFamily="18" charset="0"/>
              </a:rPr>
              <a:t>1 GPU TITAN X </a:t>
            </a:r>
            <a:r>
              <a:rPr lang="en-US" sz="2000" dirty="0" err="1">
                <a:latin typeface="Cambria" panose="02040503050406030204" pitchFamily="18" charset="0"/>
              </a:rPr>
              <a:t>chạy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trong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khoảng</a:t>
            </a:r>
            <a:r>
              <a:rPr lang="en-US" sz="2000" dirty="0">
                <a:latin typeface="Cambria" panose="02040503050406030204" pitchFamily="18" charset="0"/>
              </a:rPr>
              <a:t> 6 </a:t>
            </a:r>
            <a:r>
              <a:rPr lang="en-US" sz="2000" dirty="0" err="1">
                <a:latin typeface="Cambria" panose="02040503050406030204" pitchFamily="18" charset="0"/>
              </a:rPr>
              <a:t>giờ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276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5F5A-6991-D543-AE42-0E635C5B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3. </a:t>
            </a:r>
            <a:r>
              <a:rPr lang="en-US" dirty="0" err="1">
                <a:latin typeface="Cambria" panose="02040503050406030204" pitchFamily="18" charset="0"/>
              </a:rPr>
              <a:t>Tiền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liệu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77BDCE-BF68-A444-80EA-99EA0C56A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473" y="4091781"/>
            <a:ext cx="10697055" cy="2461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C4835-47EC-F84F-9DCF-8C283906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73" y="1596005"/>
            <a:ext cx="10697054" cy="246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30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415B8-C6A7-4A49-B7A8-C958B7DF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3. </a:t>
            </a:r>
            <a:r>
              <a:rPr lang="en-US" dirty="0" err="1">
                <a:latin typeface="Cambria" panose="02040503050406030204" pitchFamily="18" charset="0"/>
              </a:rPr>
              <a:t>Tiền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liệu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7739EC-1E2E-3143-9396-DD31E992C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405171"/>
            <a:ext cx="3245224" cy="38309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5CA20-605C-A84D-91A7-22A5E3844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04" y="2334757"/>
            <a:ext cx="7516908" cy="42735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EBD665-F77A-A64F-A88C-5D2BAD8962DB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440917" cy="444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Cambria" panose="02040503050406030204" pitchFamily="18" charset="0"/>
              </a:rPr>
              <a:t>Biểu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đồ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lưu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lượng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xe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ở</a:t>
            </a:r>
            <a:r>
              <a:rPr lang="en-US" sz="2000" dirty="0">
                <a:latin typeface="Cambria" panose="02040503050406030204" pitchFamily="18" charset="0"/>
              </a:rPr>
              <a:t> camera </a:t>
            </a:r>
            <a:r>
              <a:rPr lang="en-US" sz="2000" dirty="0" err="1">
                <a:latin typeface="Cambria" panose="02040503050406030204" pitchFamily="18" charset="0"/>
              </a:rPr>
              <a:t>Cộng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Hoà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Út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Tịch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ngày</a:t>
            </a:r>
            <a:r>
              <a:rPr lang="en-US" sz="2000" dirty="0">
                <a:latin typeface="Cambria" panose="02040503050406030204" pitchFamily="18" charset="0"/>
              </a:rPr>
              <a:t> 18/10.</a:t>
            </a:r>
          </a:p>
        </p:txBody>
      </p:sp>
    </p:spTree>
    <p:extLst>
      <p:ext uri="{BB962C8B-B14F-4D97-AF65-F5344CB8AC3E}">
        <p14:creationId xmlns:p14="http://schemas.microsoft.com/office/powerpoint/2010/main" val="3070186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5BEA-D532-FF43-826B-D5F6F9A3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3. </a:t>
            </a:r>
            <a:r>
              <a:rPr lang="en-US" dirty="0" err="1">
                <a:latin typeface="Cambria" panose="02040503050406030204" pitchFamily="18" charset="0"/>
              </a:rPr>
              <a:t>Tiền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liệu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8E508A-0855-5242-89A5-AC5C04075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928" y="1690688"/>
            <a:ext cx="3214413" cy="2298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47163-675D-EC4B-9456-608FCDC5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016" y="3912666"/>
            <a:ext cx="3088052" cy="2241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FF91A-4CAD-EC42-BE2A-A483EB5E0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836" y="1648326"/>
            <a:ext cx="3214413" cy="2264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83927-3B58-0A47-8E81-4D0B0DB77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109" y="3912666"/>
            <a:ext cx="3214414" cy="229830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431767-9988-BB48-894A-CD0904D1295B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1752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Cambria" panose="02040503050406030204" pitchFamily="18" charset="0"/>
              </a:rPr>
              <a:t>Phân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bố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lưu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lượng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các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loại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phương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tiện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ở</a:t>
            </a:r>
            <a:r>
              <a:rPr lang="en-US" sz="2000" dirty="0">
                <a:latin typeface="Cambria" panose="02040503050406030204" pitchFamily="18" charset="0"/>
              </a:rPr>
              <a:t> camera </a:t>
            </a:r>
            <a:r>
              <a:rPr lang="en-US" sz="2000" dirty="0" err="1">
                <a:latin typeface="Cambria" panose="02040503050406030204" pitchFamily="18" charset="0"/>
              </a:rPr>
              <a:t>Cộng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Hoà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Út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Tịch</a:t>
            </a:r>
            <a:r>
              <a:rPr lang="en-US" sz="2000" dirty="0"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796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5BEA-D532-FF43-826B-D5F6F9A3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3. </a:t>
            </a:r>
            <a:r>
              <a:rPr lang="en-US" dirty="0" err="1">
                <a:latin typeface="Cambria" panose="02040503050406030204" pitchFamily="18" charset="0"/>
              </a:rPr>
              <a:t>Tiền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liệu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431767-9988-BB48-894A-CD0904D1295B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1752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Cambria" panose="02040503050406030204" pitchFamily="18" charset="0"/>
              </a:rPr>
              <a:t>Phân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bố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lưu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lượng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các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loại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phương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tiện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ở</a:t>
            </a:r>
            <a:r>
              <a:rPr lang="en-US" sz="2000" dirty="0">
                <a:latin typeface="Cambria" panose="02040503050406030204" pitchFamily="18" charset="0"/>
              </a:rPr>
              <a:t> camera </a:t>
            </a:r>
            <a:r>
              <a:rPr lang="en-US" sz="2000" dirty="0" err="1">
                <a:latin typeface="Cambria" panose="02040503050406030204" pitchFamily="18" charset="0"/>
              </a:rPr>
              <a:t>Cộng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Hoà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Út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Tịch</a:t>
            </a:r>
            <a:r>
              <a:rPr lang="en-US" sz="2000" dirty="0"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1D1BA-03AA-D842-83EF-3EB60AB0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690688"/>
            <a:ext cx="684711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8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6D3E-7CA2-1947-829E-BDB5CD32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3. </a:t>
            </a:r>
            <a:r>
              <a:rPr lang="en-US" dirty="0" err="1">
                <a:latin typeface="Cambria" panose="02040503050406030204" pitchFamily="18" charset="0"/>
              </a:rPr>
              <a:t>Tiền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liệu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4E352-2855-E84A-986B-4C91E369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920671"/>
            <a:ext cx="7315200" cy="27051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A47F71B-545A-394F-9359-AE1EAED17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6311"/>
            <a:ext cx="3352800" cy="1713820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ambria" panose="02040503050406030204" pitchFamily="18" charset="0"/>
              </a:rPr>
              <a:t>Lọc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trung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bình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C67B7F-2D2C-7A45-A709-E09B6951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189264"/>
            <a:ext cx="7315200" cy="2628900"/>
          </a:xfrm>
          <a:prstGeom prst="rect">
            <a:avLst/>
          </a:prstGeom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9CCAFABC-423B-0545-906F-53A8DF205BD6}"/>
              </a:ext>
            </a:extLst>
          </p:cNvPr>
          <p:cNvSpPr txBox="1">
            <a:spLocks/>
          </p:cNvSpPr>
          <p:nvPr/>
        </p:nvSpPr>
        <p:spPr>
          <a:xfrm>
            <a:off x="838200" y="1897516"/>
            <a:ext cx="3352800" cy="171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Cambria" panose="02040503050406030204" pitchFamily="18" charset="0"/>
              </a:rPr>
              <a:t>Lọc</a:t>
            </a:r>
            <a:r>
              <a:rPr lang="en-US" sz="2000" dirty="0">
                <a:latin typeface="Cambria" panose="02040503050406030204" pitchFamily="18" charset="0"/>
              </a:rPr>
              <a:t> Kalman.</a:t>
            </a:r>
          </a:p>
        </p:txBody>
      </p:sp>
    </p:spTree>
    <p:extLst>
      <p:ext uri="{BB962C8B-B14F-4D97-AF65-F5344CB8AC3E}">
        <p14:creationId xmlns:p14="http://schemas.microsoft.com/office/powerpoint/2010/main" val="228943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CB86-FE6D-5D46-BF6B-59F3D8E8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3. </a:t>
            </a:r>
            <a:r>
              <a:rPr lang="en-US" dirty="0" err="1">
                <a:latin typeface="Cambria" panose="02040503050406030204" pitchFamily="18" charset="0"/>
              </a:rPr>
              <a:t>Tiền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liệu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00290E-65B8-3A45-B32D-5AEA8FE74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110" y="1555532"/>
            <a:ext cx="11025351" cy="4666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3718B9-3BB1-A140-843A-9FD92908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88" y="1869141"/>
            <a:ext cx="2026022" cy="1139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F6EA4-85F5-9E4F-B7CD-318B53AF6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351" y="1671718"/>
            <a:ext cx="2263586" cy="1271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7AD78E-DD52-E548-A471-717C41A36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45" y="1568369"/>
            <a:ext cx="2263586" cy="1271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4B9F6D-DC6B-9C4D-B3CD-063336218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129" y="3888828"/>
            <a:ext cx="2572871" cy="14450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65B4CC-03BA-A341-B377-3CBC927BF2AA}"/>
              </a:ext>
            </a:extLst>
          </p:cNvPr>
          <p:cNvSpPr txBox="1"/>
          <p:nvPr/>
        </p:nvSpPr>
        <p:spPr>
          <a:xfrm>
            <a:off x="8881240" y="2986909"/>
            <a:ext cx="143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Cầu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Sài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Gòn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Mean: 108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92A739-7F50-004D-8421-3E01B422AAD5}"/>
              </a:ext>
            </a:extLst>
          </p:cNvPr>
          <p:cNvSpPr txBox="1"/>
          <p:nvPr/>
        </p:nvSpPr>
        <p:spPr>
          <a:xfrm>
            <a:off x="5352742" y="2881095"/>
            <a:ext cx="214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CV </a:t>
            </a:r>
            <a:r>
              <a:rPr lang="en-US" dirty="0" err="1">
                <a:solidFill>
                  <a:srgbClr val="FF0000"/>
                </a:solidFill>
              </a:rPr>
              <a:t>Hoàng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Thụ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Mean: 69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72391-EE8D-B64D-B609-B67312A0AD96}"/>
              </a:ext>
            </a:extLst>
          </p:cNvPr>
          <p:cNvSpPr txBox="1"/>
          <p:nvPr/>
        </p:nvSpPr>
        <p:spPr>
          <a:xfrm>
            <a:off x="620110" y="2837178"/>
            <a:ext cx="2589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Cộng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Hoà</a:t>
            </a:r>
            <a:r>
              <a:rPr lang="en-US" dirty="0">
                <a:solidFill>
                  <a:srgbClr val="FF0000"/>
                </a:solidFill>
              </a:rPr>
              <a:t> – </a:t>
            </a:r>
            <a:r>
              <a:rPr lang="en-US" dirty="0" err="1">
                <a:solidFill>
                  <a:srgbClr val="FF0000"/>
                </a:solidFill>
              </a:rPr>
              <a:t>Trường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Chinh</a:t>
            </a:r>
            <a:r>
              <a:rPr lang="en-US" dirty="0">
                <a:solidFill>
                  <a:srgbClr val="FF0000"/>
                </a:solidFill>
              </a:rPr>
              <a:t> Mean: 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0B738-68BF-AE47-A47B-74AC794BFC4B}"/>
              </a:ext>
            </a:extLst>
          </p:cNvPr>
          <p:cNvSpPr txBox="1"/>
          <p:nvPr/>
        </p:nvSpPr>
        <p:spPr>
          <a:xfrm>
            <a:off x="3737162" y="5302468"/>
            <a:ext cx="214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Dương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Trạc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Mean: 50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408527E5-1416-1848-96FD-564422865A90}"/>
              </a:ext>
            </a:extLst>
          </p:cNvPr>
          <p:cNvSpPr txBox="1">
            <a:spLocks/>
          </p:cNvSpPr>
          <p:nvPr/>
        </p:nvSpPr>
        <p:spPr>
          <a:xfrm>
            <a:off x="3934610" y="6279653"/>
            <a:ext cx="4322779" cy="389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Cambria" panose="02040503050406030204" pitchFamily="18" charset="0"/>
              </a:rPr>
              <a:t>Các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nút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giao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thông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có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mật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độ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lưu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lượng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cao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ở</a:t>
            </a:r>
            <a:r>
              <a:rPr lang="en-US" sz="1600" dirty="0">
                <a:latin typeface="Cambria" panose="02040503050406030204" pitchFamily="18" charset="0"/>
              </a:rPr>
              <a:t> TP.HCM</a:t>
            </a:r>
          </a:p>
        </p:txBody>
      </p:sp>
    </p:spTree>
    <p:extLst>
      <p:ext uri="{BB962C8B-B14F-4D97-AF65-F5344CB8AC3E}">
        <p14:creationId xmlns:p14="http://schemas.microsoft.com/office/powerpoint/2010/main" val="1789385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14A9-8BCC-0146-B9FD-587D216B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4. </a:t>
            </a:r>
            <a:r>
              <a:rPr lang="en-US" dirty="0" err="1">
                <a:latin typeface="Cambria" panose="02040503050406030204" pitchFamily="18" charset="0"/>
              </a:rPr>
              <a:t>Thực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hiện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mô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hình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dự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đoán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6AF7D-EA5B-714B-86B9-EEA5D7285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4429" cy="4351338"/>
          </a:xfrm>
        </p:spPr>
        <p:txBody>
          <a:bodyPr>
            <a:normAutofit/>
          </a:bodyPr>
          <a:lstStyle/>
          <a:p>
            <a:pPr algn="just"/>
            <a:r>
              <a:rPr lang="en-US" sz="1600" dirty="0" err="1"/>
              <a:t>Chọn</a:t>
            </a:r>
            <a:r>
              <a:rPr lang="en-US" sz="1600" dirty="0"/>
              <a:t> camera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dự</a:t>
            </a:r>
            <a:r>
              <a:rPr lang="en-US" sz="1600" dirty="0"/>
              <a:t> </a:t>
            </a:r>
            <a:r>
              <a:rPr lang="en-US" sz="1600" dirty="0" err="1"/>
              <a:t>đoán</a:t>
            </a:r>
            <a:r>
              <a:rPr lang="en-US" sz="1600" dirty="0"/>
              <a:t> </a:t>
            </a:r>
            <a:r>
              <a:rPr lang="en-US" sz="1600" dirty="0" err="1"/>
              <a:t>ở</a:t>
            </a:r>
            <a:r>
              <a:rPr lang="en-US" sz="1600" dirty="0"/>
              <a:t> </a:t>
            </a:r>
            <a:r>
              <a:rPr lang="en-US" sz="1600" dirty="0" err="1"/>
              <a:t>đường</a:t>
            </a:r>
            <a:r>
              <a:rPr lang="en-US" sz="1600" dirty="0"/>
              <a:t> </a:t>
            </a:r>
            <a:r>
              <a:rPr lang="en-US" sz="1600" dirty="0" err="1"/>
              <a:t>Nguyễn</a:t>
            </a:r>
            <a:r>
              <a:rPr lang="en-US" sz="1600" dirty="0"/>
              <a:t> </a:t>
            </a:r>
            <a:r>
              <a:rPr lang="en-US" sz="1600" dirty="0" err="1"/>
              <a:t>Tất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:</a:t>
            </a:r>
          </a:p>
          <a:p>
            <a:pPr algn="just">
              <a:buFontTx/>
              <a:buChar char="-"/>
            </a:pPr>
            <a:r>
              <a:rPr lang="en-US" sz="1600" dirty="0" err="1"/>
              <a:t>Kẹt</a:t>
            </a:r>
            <a:r>
              <a:rPr lang="en-US" sz="1600" dirty="0"/>
              <a:t> </a:t>
            </a:r>
            <a:r>
              <a:rPr lang="en-US" sz="1600" dirty="0" err="1"/>
              <a:t>xe</a:t>
            </a:r>
            <a:r>
              <a:rPr lang="en-US" sz="1600" dirty="0"/>
              <a:t>.</a:t>
            </a:r>
          </a:p>
          <a:p>
            <a:pPr algn="just">
              <a:buFontTx/>
              <a:buChar char="-"/>
            </a:pPr>
            <a:r>
              <a:rPr lang="en-US" sz="1600" dirty="0" err="1"/>
              <a:t>Đoạn</a:t>
            </a:r>
            <a:r>
              <a:rPr lang="en-US" sz="1600" dirty="0"/>
              <a:t> </a:t>
            </a:r>
            <a:r>
              <a:rPr lang="en-US" sz="1600" dirty="0" err="1"/>
              <a:t>đường</a:t>
            </a:r>
            <a:r>
              <a:rPr lang="en-US" sz="1600" dirty="0"/>
              <a:t> </a:t>
            </a:r>
            <a:r>
              <a:rPr lang="en-US" sz="1600" dirty="0" err="1"/>
              <a:t>ngắn</a:t>
            </a:r>
            <a:r>
              <a:rPr lang="en-US" sz="1600" dirty="0"/>
              <a:t>.</a:t>
            </a:r>
          </a:p>
          <a:p>
            <a:pPr algn="just">
              <a:buFontTx/>
              <a:buChar char="-"/>
            </a:pPr>
            <a:r>
              <a:rPr lang="en-US" sz="1600" dirty="0"/>
              <a:t>Camera </a:t>
            </a:r>
            <a:r>
              <a:rPr lang="en-US" sz="1600" dirty="0" err="1"/>
              <a:t>bố</a:t>
            </a:r>
            <a:r>
              <a:rPr lang="en-US" sz="1600" dirty="0"/>
              <a:t> </a:t>
            </a:r>
            <a:r>
              <a:rPr lang="en-US" sz="1600" dirty="0" err="1"/>
              <a:t>trí</a:t>
            </a:r>
            <a:r>
              <a:rPr lang="en-US" sz="1600" dirty="0"/>
              <a:t> </a:t>
            </a:r>
            <a:r>
              <a:rPr lang="en-US" sz="1600" dirty="0" err="1"/>
              <a:t>chặt</a:t>
            </a:r>
            <a:r>
              <a:rPr lang="en-US" sz="1600" dirty="0"/>
              <a:t> </a:t>
            </a:r>
            <a:r>
              <a:rPr lang="en-US" sz="1600" dirty="0" err="1"/>
              <a:t>chẽ</a:t>
            </a:r>
            <a:r>
              <a:rPr lang="en-US" sz="1600" dirty="0"/>
              <a:t>.</a:t>
            </a:r>
          </a:p>
          <a:p>
            <a:pPr marL="0" indent="0" algn="just">
              <a:buNone/>
            </a:pPr>
            <a:r>
              <a:rPr lang="en-US" sz="1600" dirty="0"/>
              <a:t>=&gt; </a:t>
            </a:r>
            <a:r>
              <a:rPr lang="en-US" sz="1600" dirty="0" err="1"/>
              <a:t>Mục</a:t>
            </a:r>
            <a:r>
              <a:rPr lang="en-US" sz="1600" dirty="0"/>
              <a:t> </a:t>
            </a:r>
            <a:r>
              <a:rPr lang="en-US" sz="1600" dirty="0" err="1"/>
              <a:t>tiêu</a:t>
            </a:r>
            <a:r>
              <a:rPr lang="en-US" sz="1600" dirty="0"/>
              <a:t> </a:t>
            </a:r>
            <a:r>
              <a:rPr lang="en-US" sz="1600" dirty="0" err="1"/>
              <a:t>dự</a:t>
            </a:r>
            <a:r>
              <a:rPr lang="en-US" sz="1600" dirty="0"/>
              <a:t> </a:t>
            </a:r>
            <a:r>
              <a:rPr lang="en-US" sz="1600" dirty="0" err="1"/>
              <a:t>đoán</a:t>
            </a:r>
            <a:r>
              <a:rPr lang="en-US" sz="1600" dirty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xe</a:t>
            </a:r>
            <a:r>
              <a:rPr lang="en-US" sz="1600" dirty="0"/>
              <a:t> </a:t>
            </a:r>
            <a:r>
              <a:rPr lang="en-US" sz="1600" dirty="0" err="1"/>
              <a:t>trước</a:t>
            </a:r>
            <a:r>
              <a:rPr lang="en-US" sz="1600" dirty="0"/>
              <a:t> 50 </a:t>
            </a:r>
            <a:r>
              <a:rPr lang="en-US" sz="1600" dirty="0" err="1"/>
              <a:t>phút</a:t>
            </a:r>
            <a:r>
              <a:rPr lang="en-US" sz="1600" dirty="0"/>
              <a:t>.</a:t>
            </a:r>
          </a:p>
          <a:p>
            <a:pPr marL="0" indent="0" algn="just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006B5-8233-7E4E-BC18-2EB0E832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774" y="1690688"/>
            <a:ext cx="676974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40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79E1-3918-B244-8BFE-8778993B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4. </a:t>
            </a:r>
            <a:r>
              <a:rPr lang="en-US" dirty="0" err="1">
                <a:latin typeface="Cambria" panose="02040503050406030204" pitchFamily="18" charset="0"/>
              </a:rPr>
              <a:t>Thực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hiện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mô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hình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dự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đoán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66A0-307B-EE44-AE9E-BC9B48B20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2286" cy="4351338"/>
          </a:xfrm>
        </p:spPr>
        <p:txBody>
          <a:bodyPr>
            <a:normAutofit/>
          </a:bodyPr>
          <a:lstStyle/>
          <a:p>
            <a:r>
              <a:rPr lang="en-US" sz="1600" dirty="0" err="1">
                <a:latin typeface="Cambria" panose="02040503050406030204" pitchFamily="18" charset="0"/>
              </a:rPr>
              <a:t>Mạng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sử</a:t>
            </a:r>
            <a:r>
              <a:rPr lang="en-US" sz="1600" dirty="0">
                <a:latin typeface="Cambria" panose="02040503050406030204" pitchFamily="18" charset="0"/>
              </a:rPr>
              <a:t> dung LSTM </a:t>
            </a:r>
            <a:r>
              <a:rPr lang="en-US" sz="1600" dirty="0" err="1">
                <a:latin typeface="Cambria" panose="02040503050406030204" pitchFamily="18" charset="0"/>
              </a:rPr>
              <a:t>hồi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quy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đơn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giản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với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ngõ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vào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lưu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lượng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xe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máy</a:t>
            </a:r>
            <a:r>
              <a:rPr lang="en-US" sz="1600" dirty="0">
                <a:latin typeface="Cambria" panose="02040503050406030204" pitchFamily="18" charset="0"/>
              </a:rPr>
              <a:t>, </a:t>
            </a:r>
            <a:r>
              <a:rPr lang="en-US" sz="1600" dirty="0" err="1">
                <a:latin typeface="Cambria" panose="02040503050406030204" pitchFamily="18" charset="0"/>
              </a:rPr>
              <a:t>ô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tô</a:t>
            </a:r>
            <a:r>
              <a:rPr lang="en-US" sz="1600" dirty="0">
                <a:latin typeface="Cambria" panose="02040503050406030204" pitchFamily="18" charset="0"/>
              </a:rPr>
              <a:t>, </a:t>
            </a:r>
            <a:r>
              <a:rPr lang="en-US" sz="1600" dirty="0" err="1">
                <a:latin typeface="Cambria" panose="02040503050406030204" pitchFamily="18" charset="0"/>
              </a:rPr>
              <a:t>xe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buýt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và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xe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tải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của</a:t>
            </a:r>
            <a:r>
              <a:rPr lang="en-US" sz="1600" dirty="0">
                <a:latin typeface="Cambria" panose="02040503050406030204" pitchFamily="18" charset="0"/>
              </a:rPr>
              <a:t> 4 camera </a:t>
            </a:r>
            <a:r>
              <a:rPr lang="en-US" sz="1600" dirty="0" err="1">
                <a:latin typeface="Cambria" panose="02040503050406030204" pitchFamily="18" charset="0"/>
              </a:rPr>
              <a:t>còn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lại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r>
              <a:rPr lang="en-US" sz="1600" dirty="0" err="1">
                <a:latin typeface="Cambria" panose="02040503050406030204" pitchFamily="18" charset="0"/>
              </a:rPr>
              <a:t>Ngõ</a:t>
            </a:r>
            <a:r>
              <a:rPr lang="en-US" sz="1600" dirty="0">
                <a:latin typeface="Cambria" panose="02040503050406030204" pitchFamily="18" charset="0"/>
              </a:rPr>
              <a:t> ra </a:t>
            </a:r>
            <a:r>
              <a:rPr lang="en-US" sz="1600" dirty="0" err="1">
                <a:latin typeface="Cambria" panose="02040503050406030204" pitchFamily="18" charset="0"/>
              </a:rPr>
              <a:t>là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lưu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lượng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xe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máy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của</a:t>
            </a:r>
            <a:r>
              <a:rPr lang="en-US" sz="1600" dirty="0">
                <a:latin typeface="Cambria" panose="02040503050406030204" pitchFamily="18" charset="0"/>
              </a:rPr>
              <a:t> camera( </a:t>
            </a:r>
            <a:r>
              <a:rPr lang="en-US" sz="1600" dirty="0" err="1">
                <a:latin typeface="Cambria" panose="02040503050406030204" pitchFamily="18" charset="0"/>
              </a:rPr>
              <a:t>mũi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tên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xanh</a:t>
            </a:r>
            <a:r>
              <a:rPr lang="en-US" sz="1600" dirty="0">
                <a:latin typeface="Cambria" panose="02040503050406030204" pitchFamily="18" charset="0"/>
              </a:rPr>
              <a:t>) </a:t>
            </a:r>
            <a:r>
              <a:rPr lang="en-US" sz="1600" dirty="0" err="1">
                <a:latin typeface="Cambria" panose="02040503050406030204" pitchFamily="18" charset="0"/>
              </a:rPr>
              <a:t>như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hình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r>
              <a:rPr lang="en-US" sz="1600" dirty="0" err="1">
                <a:latin typeface="Cambria" panose="02040503050406030204" pitchFamily="18" charset="0"/>
              </a:rPr>
              <a:t>Hàm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mục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tiêu</a:t>
            </a:r>
            <a:r>
              <a:rPr lang="en-US" sz="1600" dirty="0">
                <a:latin typeface="Cambria" panose="02040503050406030204" pitchFamily="18" charset="0"/>
              </a:rPr>
              <a:t> “mean square error”. </a:t>
            </a:r>
          </a:p>
          <a:p>
            <a:r>
              <a:rPr lang="en-US" sz="1600" dirty="0" err="1">
                <a:latin typeface="Cambria" panose="02040503050406030204" pitchFamily="18" charset="0"/>
              </a:rPr>
              <a:t>Tổng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số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lượng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mẫu</a:t>
            </a:r>
            <a:r>
              <a:rPr lang="en-US" sz="1600" dirty="0">
                <a:latin typeface="Cambria" panose="02040503050406030204" pitchFamily="18" charset="0"/>
              </a:rPr>
              <a:t> train </a:t>
            </a:r>
            <a:r>
              <a:rPr lang="en-US" sz="1600" dirty="0" err="1">
                <a:latin typeface="Cambria" panose="02040503050406030204" pitchFamily="18" charset="0"/>
              </a:rPr>
              <a:t>là</a:t>
            </a:r>
            <a:r>
              <a:rPr lang="en-US" sz="1600" dirty="0">
                <a:latin typeface="Cambria" panose="02040503050406030204" pitchFamily="18" charset="0"/>
              </a:rPr>
              <a:t> 2850, test </a:t>
            </a:r>
            <a:r>
              <a:rPr lang="en-US" sz="1600" dirty="0" err="1">
                <a:latin typeface="Cambria" panose="02040503050406030204" pitchFamily="18" charset="0"/>
              </a:rPr>
              <a:t>là</a:t>
            </a:r>
            <a:r>
              <a:rPr lang="en-US" sz="1600" dirty="0">
                <a:latin typeface="Cambria" panose="02040503050406030204" pitchFamily="18" charset="0"/>
              </a:rPr>
              <a:t> 1405.</a:t>
            </a:r>
          </a:p>
          <a:p>
            <a:endParaRPr lang="en-US" sz="1600" dirty="0">
              <a:latin typeface="Cambria" panose="02040503050406030204" pitchFamily="18" charset="0"/>
            </a:endParaRP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69F4A-8ABD-714F-B888-A707EEC0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774" y="1690688"/>
            <a:ext cx="676974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8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ABD8-7245-8C44-B5A8-07608C40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4. </a:t>
            </a:r>
            <a:r>
              <a:rPr lang="en-US" dirty="0" err="1">
                <a:latin typeface="Cambria" panose="02040503050406030204" pitchFamily="18" charset="0"/>
              </a:rPr>
              <a:t>Thực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hiện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mô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hình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dự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đoán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05866F-FDA6-5347-9647-8254F46ED2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486" y="1690688"/>
            <a:ext cx="7498037" cy="240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58964F-C37A-C041-8194-98983E0F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486" y="4093710"/>
            <a:ext cx="7498037" cy="25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20F999A-EEBC-E246-9497-0527801C85F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2221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qua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camera.</a:t>
            </a:r>
          </a:p>
        </p:txBody>
      </p:sp>
    </p:spTree>
    <p:extLst>
      <p:ext uri="{BB962C8B-B14F-4D97-AF65-F5344CB8AC3E}">
        <p14:creationId xmlns:p14="http://schemas.microsoft.com/office/powerpoint/2010/main" val="80521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D58D-1A3E-BE4A-B976-A90022FF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anose="02040503050406030204" pitchFamily="18" charset="0"/>
              </a:rPr>
              <a:t>Nội</a:t>
            </a:r>
            <a:r>
              <a:rPr lang="en-US" dirty="0">
                <a:latin typeface="Cambria" panose="02040503050406030204" pitchFamily="18" charset="0"/>
              </a:rPr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27EDC-0F99-A042-B7FA-BA6F3F130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Thu </a:t>
            </a:r>
            <a:r>
              <a:rPr lang="en-US" dirty="0" err="1">
                <a:latin typeface="Cambria" panose="02040503050406030204" pitchFamily="18" charset="0"/>
              </a:rPr>
              <a:t>thập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liệu</a:t>
            </a:r>
            <a:endParaRPr lang="en-US" dirty="0">
              <a:latin typeface="Cambria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ảnh</a:t>
            </a:r>
            <a:endParaRPr lang="en-US" dirty="0">
              <a:latin typeface="Cambria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en-US" dirty="0" err="1">
                <a:latin typeface="Cambria" panose="02040503050406030204" pitchFamily="18" charset="0"/>
              </a:rPr>
              <a:t>Tiền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liệu</a:t>
            </a:r>
            <a:endParaRPr lang="en-US" dirty="0">
              <a:latin typeface="Cambria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en-US" dirty="0" err="1">
                <a:latin typeface="Cambria" panose="02040503050406030204" pitchFamily="18" charset="0"/>
              </a:rPr>
              <a:t>Thực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hiện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huấn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mô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hình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dự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đoán</a:t>
            </a:r>
            <a:endParaRPr lang="en-US" dirty="0">
              <a:latin typeface="Cambria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en-US" dirty="0" err="1">
                <a:latin typeface="Cambria" panose="02040503050406030204" pitchFamily="18" charset="0"/>
              </a:rPr>
              <a:t>Kết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luận</a:t>
            </a:r>
            <a:endParaRPr lang="en-US" dirty="0">
              <a:latin typeface="Cambria" panose="02040503050406030204" pitchFamily="18" charset="0"/>
            </a:endParaRPr>
          </a:p>
          <a:p>
            <a:pPr marL="514350" indent="-514350">
              <a:buAutoNum type="arabicPeriod"/>
            </a:pP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846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C365-1C45-0D46-BE97-A0C1C923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4. </a:t>
            </a:r>
            <a:r>
              <a:rPr lang="en-US" dirty="0" err="1">
                <a:latin typeface="Cambria" panose="02040503050406030204" pitchFamily="18" charset="0"/>
              </a:rPr>
              <a:t>Thực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hiện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mô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hình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dự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đoán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06BE-B95A-6149-97F0-11A9B1247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>
            <a:normAutofit/>
          </a:bodyPr>
          <a:lstStyle/>
          <a:p>
            <a:r>
              <a:rPr lang="en-US" sz="1600" dirty="0" err="1">
                <a:latin typeface="Cambria" panose="02040503050406030204" pitchFamily="18" charset="0"/>
              </a:rPr>
              <a:t>Mạng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sử</a:t>
            </a:r>
            <a:r>
              <a:rPr lang="en-US" sz="1600" dirty="0">
                <a:latin typeface="Cambria" panose="02040503050406030204" pitchFamily="18" charset="0"/>
              </a:rPr>
              <a:t> dung LSTM </a:t>
            </a:r>
            <a:r>
              <a:rPr lang="en-US" sz="1600" dirty="0" err="1">
                <a:latin typeface="Cambria" panose="02040503050406030204" pitchFamily="18" charset="0"/>
              </a:rPr>
              <a:t>hồi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quy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đơn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giản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với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ngõ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vào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lưu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lượng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xe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máy</a:t>
            </a:r>
            <a:r>
              <a:rPr lang="en-US" sz="1600" dirty="0">
                <a:latin typeface="Cambria" panose="02040503050406030204" pitchFamily="18" charset="0"/>
              </a:rPr>
              <a:t>, </a:t>
            </a:r>
            <a:r>
              <a:rPr lang="en-US" sz="1600" dirty="0" err="1">
                <a:latin typeface="Cambria" panose="02040503050406030204" pitchFamily="18" charset="0"/>
              </a:rPr>
              <a:t>ô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tô</a:t>
            </a:r>
            <a:r>
              <a:rPr lang="en-US" sz="1600" dirty="0">
                <a:latin typeface="Cambria" panose="02040503050406030204" pitchFamily="18" charset="0"/>
              </a:rPr>
              <a:t>, </a:t>
            </a:r>
            <a:r>
              <a:rPr lang="en-US" sz="1600" dirty="0" err="1">
                <a:latin typeface="Cambria" panose="02040503050406030204" pitchFamily="18" charset="0"/>
              </a:rPr>
              <a:t>xe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buýt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và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xe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tải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r>
              <a:rPr lang="en-US" sz="1600" dirty="0" err="1">
                <a:latin typeface="Cambria" panose="02040503050406030204" pitchFamily="18" charset="0"/>
              </a:rPr>
              <a:t>Ngõ</a:t>
            </a:r>
            <a:r>
              <a:rPr lang="en-US" sz="1600" dirty="0">
                <a:latin typeface="Cambria" panose="02040503050406030204" pitchFamily="18" charset="0"/>
              </a:rPr>
              <a:t> ra </a:t>
            </a:r>
            <a:r>
              <a:rPr lang="en-US" sz="1600" dirty="0" err="1">
                <a:latin typeface="Cambria" panose="02040503050406030204" pitchFamily="18" charset="0"/>
              </a:rPr>
              <a:t>là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lưu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lượng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xe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máy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ở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thời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điểm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sau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đó</a:t>
            </a:r>
            <a:r>
              <a:rPr lang="en-US" sz="1600" dirty="0">
                <a:latin typeface="Cambria" panose="02040503050406030204" pitchFamily="18" charset="0"/>
              </a:rPr>
              <a:t> 50 </a:t>
            </a:r>
            <a:r>
              <a:rPr lang="en-US" sz="1600" dirty="0" err="1">
                <a:latin typeface="Cambria" panose="02040503050406030204" pitchFamily="18" charset="0"/>
              </a:rPr>
              <a:t>phút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r>
              <a:rPr lang="en-US" sz="1600" dirty="0" err="1">
                <a:latin typeface="Cambria" panose="02040503050406030204" pitchFamily="18" charset="0"/>
              </a:rPr>
              <a:t>Hàm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mục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tiêu</a:t>
            </a:r>
            <a:r>
              <a:rPr lang="en-US" sz="1600" dirty="0">
                <a:latin typeface="Cambria" panose="02040503050406030204" pitchFamily="18" charset="0"/>
              </a:rPr>
              <a:t> “mean square error”. </a:t>
            </a:r>
          </a:p>
          <a:p>
            <a:r>
              <a:rPr lang="en-US" sz="1600" dirty="0" err="1">
                <a:latin typeface="Cambria" panose="02040503050406030204" pitchFamily="18" charset="0"/>
              </a:rPr>
              <a:t>Tổng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số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lượng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mẫu</a:t>
            </a:r>
            <a:r>
              <a:rPr lang="en-US" sz="1600" dirty="0">
                <a:latin typeface="Cambria" panose="02040503050406030204" pitchFamily="18" charset="0"/>
              </a:rPr>
              <a:t> train </a:t>
            </a:r>
            <a:r>
              <a:rPr lang="en-US" sz="1600" dirty="0" err="1">
                <a:latin typeface="Cambria" panose="02040503050406030204" pitchFamily="18" charset="0"/>
              </a:rPr>
              <a:t>là</a:t>
            </a:r>
            <a:r>
              <a:rPr lang="en-US" sz="1600" dirty="0">
                <a:latin typeface="Cambria" panose="02040503050406030204" pitchFamily="18" charset="0"/>
              </a:rPr>
              <a:t> 2850, test </a:t>
            </a:r>
            <a:r>
              <a:rPr lang="en-US" sz="1600" dirty="0" err="1">
                <a:latin typeface="Cambria" panose="02040503050406030204" pitchFamily="18" charset="0"/>
              </a:rPr>
              <a:t>là</a:t>
            </a:r>
            <a:r>
              <a:rPr lang="en-US" sz="1600" dirty="0">
                <a:latin typeface="Cambria" panose="02040503050406030204" pitchFamily="18" charset="0"/>
              </a:rPr>
              <a:t> 1405.</a:t>
            </a: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A2AE8-91B5-8844-ABAC-12F76D88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46" y="1690688"/>
            <a:ext cx="676974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3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8219-018A-3542-978A-50C9C5B0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4. </a:t>
            </a:r>
            <a:r>
              <a:rPr lang="en-US" dirty="0" err="1">
                <a:latin typeface="Cambria" panose="02040503050406030204" pitchFamily="18" charset="0"/>
              </a:rPr>
              <a:t>Thực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hiện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mô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hình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dự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đoán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66434-2121-F84D-8484-B8706789E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22171" cy="4351338"/>
          </a:xfrm>
        </p:spPr>
        <p:txBody>
          <a:bodyPr>
            <a:normAutofit/>
          </a:bodyPr>
          <a:lstStyle/>
          <a:p>
            <a:r>
              <a:rPr lang="en-US" sz="1600" dirty="0" err="1"/>
              <a:t>Lọc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tình</a:t>
            </a:r>
            <a:r>
              <a:rPr lang="en-US" sz="1600" dirty="0"/>
              <a:t> </a:t>
            </a:r>
            <a:r>
              <a:rPr lang="en-US" sz="1600" dirty="0" err="1"/>
              <a:t>huống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 =&gt; </a:t>
            </a:r>
            <a:r>
              <a:rPr lang="en-US" sz="1600" dirty="0" err="1"/>
              <a:t>mất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nhạy</a:t>
            </a:r>
            <a:r>
              <a:rPr lang="en-US" sz="1600" dirty="0"/>
              <a:t> </a:t>
            </a:r>
            <a:r>
              <a:rPr lang="en-US" sz="1600" dirty="0" err="1"/>
              <a:t>cảm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22E9B-8231-4746-B5AD-DCEDFA166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421" y="1226683"/>
            <a:ext cx="7378700" cy="279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B14631-6B27-C849-B57E-D9CF7ACE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21" y="4020683"/>
            <a:ext cx="73152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62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8219-018A-3542-978A-50C9C5B0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4. </a:t>
            </a:r>
            <a:r>
              <a:rPr lang="en-US" dirty="0" err="1">
                <a:latin typeface="Cambria" panose="02040503050406030204" pitchFamily="18" charset="0"/>
              </a:rPr>
              <a:t>Thực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hiện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mô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hình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dự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đoán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4BF3BCD-1C84-F444-8484-72061982F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0443" y="1200943"/>
            <a:ext cx="7340600" cy="27051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E8EAEC-68FA-1246-B226-E8C22C61E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443" y="3906043"/>
            <a:ext cx="7340600" cy="2705100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5E74487-B648-A749-9490-2E4DF9721E7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2221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qua </a:t>
            </a:r>
            <a:r>
              <a:rPr lang="en-US" sz="1600" dirty="0" err="1"/>
              <a:t>lọc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đáp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điểm</a:t>
            </a:r>
            <a:r>
              <a:rPr lang="en-US" sz="1600" dirty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</a:t>
            </a:r>
            <a:r>
              <a:rPr lang="en-US" sz="1600" dirty="0" err="1"/>
              <a:t>bắt</a:t>
            </a:r>
            <a:r>
              <a:rPr lang="en-US" sz="1600" dirty="0"/>
              <a:t>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tăng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17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8219-018A-3542-978A-50C9C5B0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4. </a:t>
            </a:r>
            <a:r>
              <a:rPr lang="en-US" dirty="0" err="1">
                <a:latin typeface="Cambria" panose="02040503050406030204" pitchFamily="18" charset="0"/>
              </a:rPr>
              <a:t>Thực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hiện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mô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hình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dự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đoán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6CCF6F-91B4-854F-A1D4-FC6A885E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4679" y="1397000"/>
            <a:ext cx="7378700" cy="2794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80072-31EF-D749-B03F-7FD22D9B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679" y="4064000"/>
            <a:ext cx="7315200" cy="2794000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A12A887-2069-4447-9E3C-44E2B962835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2221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toàn</a:t>
            </a:r>
            <a:r>
              <a:rPr lang="en-US" sz="1600" dirty="0"/>
              <a:t>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thời</a:t>
            </a:r>
            <a:r>
              <a:rPr lang="en-US" sz="1600" dirty="0"/>
              <a:t> </a:t>
            </a:r>
            <a:r>
              <a:rPr lang="en-US" sz="1600" dirty="0" err="1"/>
              <a:t>gian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6812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A300-94B7-F841-A869-0947A93E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64120A-C633-8E46-8475-81D77DB5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78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8219-018A-3542-978A-50C9C5B0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5. </a:t>
            </a:r>
            <a:r>
              <a:rPr lang="en-US" dirty="0" err="1">
                <a:latin typeface="Cambria" panose="02040503050406030204" pitchFamily="18" charset="0"/>
              </a:rPr>
              <a:t>Kết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luận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C6FE5-F178-704A-B771-F438A6BA8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ambria" panose="02040503050406030204" pitchFamily="18" charset="0"/>
              </a:rPr>
              <a:t>Mô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hình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tương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đối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dự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đoán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được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trước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tình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trạng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giao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thông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  <a:p>
            <a:r>
              <a:rPr lang="en-US" sz="2000" dirty="0" err="1">
                <a:latin typeface="Cambria" panose="02040503050406030204" pitchFamily="18" charset="0"/>
              </a:rPr>
              <a:t>Cần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dữ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liệu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liên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tục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  <a:p>
            <a:r>
              <a:rPr lang="en-US" sz="2000" dirty="0" err="1">
                <a:latin typeface="Cambria" panose="02040503050406030204" pitchFamily="18" charset="0"/>
              </a:rPr>
              <a:t>Cần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thêm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nhiều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dữ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liệu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hơn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nữa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để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mô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hình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chính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xác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hơn</a:t>
            </a:r>
            <a:r>
              <a:rPr lang="en-US" sz="2000" dirty="0">
                <a:latin typeface="Cambria" panose="02040503050406030204" pitchFamily="18" charset="0"/>
              </a:rPr>
              <a:t>. </a:t>
            </a:r>
          </a:p>
          <a:p>
            <a:pPr marL="0" indent="0">
              <a:buNone/>
            </a:pPr>
            <a:endParaRPr lang="en-US" sz="2000" dirty="0">
              <a:latin typeface="Cambria" panose="02040503050406030204" pitchFamily="18" charset="0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C64704B-BBAF-DA43-B9A8-259971DD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87" y="3296231"/>
            <a:ext cx="7552432" cy="31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4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974-763A-F748-9541-86BBDD84B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785" y="2548504"/>
            <a:ext cx="9198430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Cám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ơn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thầy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và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các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bạn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đã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lắng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nghe</a:t>
            </a:r>
            <a:r>
              <a:rPr lang="en-US" dirty="0">
                <a:latin typeface="Cambria" panose="020405030504060302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8511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3BE5-F3B7-BE4A-A26F-67E672D0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anose="02040503050406030204" pitchFamily="18" charset="0"/>
              </a:rPr>
              <a:t>Tham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khảo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E502D-A83D-EF4D-BCF9-44CE4FEED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[1] </a:t>
            </a:r>
            <a:r>
              <a:rPr lang="en-US" sz="1600" dirty="0">
                <a:latin typeface="Cambria" panose="02040503050406030204" pitchFamily="18" charset="0"/>
                <a:hlinkClick r:id="rId2"/>
              </a:rPr>
              <a:t>http://giaothong.hochiminhcity.gov.vn/</a:t>
            </a:r>
            <a:endParaRPr lang="en-US" sz="1600" dirty="0"/>
          </a:p>
          <a:p>
            <a:r>
              <a:rPr lang="en-US" sz="1600" dirty="0"/>
              <a:t>[2] </a:t>
            </a:r>
            <a:r>
              <a:rPr lang="en-US" sz="1600" dirty="0">
                <a:hlinkClick r:id="rId3"/>
              </a:rPr>
              <a:t>https://github.com/tensorflow/models/blob/master/research/object_detection/g3doc/detection_model_zoo.md</a:t>
            </a:r>
            <a:endParaRPr lang="en-US" sz="1600" dirty="0"/>
          </a:p>
          <a:p>
            <a:r>
              <a:rPr lang="en-US" sz="1600" dirty="0"/>
              <a:t>[3] </a:t>
            </a:r>
            <a:r>
              <a:rPr lang="en-US" sz="1600" dirty="0">
                <a:hlinkClick r:id="rId4"/>
              </a:rPr>
              <a:t>https://github.com/pxq0312/ASD-crowd-counting</a:t>
            </a:r>
            <a:endParaRPr lang="en-US" sz="1600" dirty="0"/>
          </a:p>
          <a:p>
            <a:r>
              <a:rPr lang="en-US" sz="1600" dirty="0"/>
              <a:t>[4] </a:t>
            </a:r>
            <a:r>
              <a:rPr lang="en-US" sz="1600" dirty="0">
                <a:hlinkClick r:id="rId5"/>
              </a:rPr>
              <a:t>https://machinelearningmastery.com/how-to-develop-lstm-models-for-time-series-forecasting/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676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8C04-B56D-CB44-AFC9-5F88A5B7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1. Thu </a:t>
            </a:r>
            <a:r>
              <a:rPr lang="en-US" dirty="0" err="1">
                <a:latin typeface="Cambria" panose="02040503050406030204" pitchFamily="18" charset="0"/>
              </a:rPr>
              <a:t>thập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liệu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01410-A73C-3243-BF58-9BE1F3473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18114" cy="4351338"/>
          </a:xfrm>
        </p:spPr>
        <p:txBody>
          <a:bodyPr>
            <a:normAutofit fontScale="92500"/>
          </a:bodyPr>
          <a:lstStyle/>
          <a:p>
            <a:r>
              <a:rPr lang="en-US" sz="1600" dirty="0" err="1">
                <a:latin typeface="Cambria" panose="02040503050406030204" pitchFamily="18" charset="0"/>
              </a:rPr>
              <a:t>Thực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hiện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thu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thập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dữ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liệu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hình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ảnh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các</a:t>
            </a:r>
            <a:r>
              <a:rPr lang="en-US" sz="1600" dirty="0">
                <a:latin typeface="Cambria" panose="02040503050406030204" pitchFamily="18" charset="0"/>
              </a:rPr>
              <a:t> camera </a:t>
            </a:r>
            <a:r>
              <a:rPr lang="en-US" sz="1600" dirty="0" err="1">
                <a:latin typeface="Cambria" panose="02040503050406030204" pitchFamily="18" charset="0"/>
              </a:rPr>
              <a:t>giao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thông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mỗi</a:t>
            </a:r>
            <a:r>
              <a:rPr lang="en-US" sz="1600" dirty="0">
                <a:latin typeface="Cambria" panose="02040503050406030204" pitchFamily="18" charset="0"/>
              </a:rPr>
              <a:t> 5 </a:t>
            </a:r>
            <a:r>
              <a:rPr lang="en-US" sz="1600" dirty="0" err="1">
                <a:latin typeface="Cambria" panose="02040503050406030204" pitchFamily="18" charset="0"/>
              </a:rPr>
              <a:t>phút</a:t>
            </a:r>
            <a:r>
              <a:rPr lang="en-US" sz="1600" dirty="0">
                <a:latin typeface="Cambria" panose="02040503050406030204" pitchFamily="18" charset="0"/>
              </a:rPr>
              <a:t> 1 </a:t>
            </a:r>
            <a:r>
              <a:rPr lang="en-US" sz="1600" dirty="0" err="1">
                <a:latin typeface="Cambria" panose="02040503050406030204" pitchFamily="18" charset="0"/>
              </a:rPr>
              <a:t>lần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trên</a:t>
            </a:r>
            <a:r>
              <a:rPr lang="en-US" sz="1600" dirty="0">
                <a:latin typeface="Cambria" panose="02040503050406030204" pitchFamily="18" charset="0"/>
              </a:rPr>
              <a:t> 129 camera </a:t>
            </a:r>
            <a:r>
              <a:rPr lang="en-US" sz="1600" dirty="0" err="1">
                <a:latin typeface="Cambria" panose="02040503050406030204" pitchFamily="18" charset="0"/>
              </a:rPr>
              <a:t>từ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trang</a:t>
            </a:r>
            <a:r>
              <a:rPr lang="en-US" sz="1600" dirty="0">
                <a:latin typeface="Cambria" panose="02040503050406030204" pitchFamily="18" charset="0"/>
              </a:rPr>
              <a:t>: </a:t>
            </a:r>
            <a:r>
              <a:rPr lang="en-US" sz="1600" dirty="0">
                <a:latin typeface="Cambria" panose="02040503050406030204" pitchFamily="18" charset="0"/>
                <a:hlinkClick r:id="rId2"/>
              </a:rPr>
              <a:t>http://giaothong.hochiminhcity.gov.vn/</a:t>
            </a:r>
            <a:endParaRPr lang="en-US" sz="1600" dirty="0">
              <a:latin typeface="Cambria" panose="02040503050406030204" pitchFamily="18" charset="0"/>
            </a:endParaRPr>
          </a:p>
          <a:p>
            <a:r>
              <a:rPr lang="en-US" sz="1600" dirty="0" err="1">
                <a:latin typeface="Cambria" panose="02040503050406030204" pitchFamily="18" charset="0"/>
              </a:rPr>
              <a:t>Thời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gian</a:t>
            </a:r>
            <a:r>
              <a:rPr lang="en-US" sz="1600" dirty="0">
                <a:latin typeface="Cambria" panose="02040503050406030204" pitchFamily="18" charset="0"/>
              </a:rPr>
              <a:t>: </a:t>
            </a:r>
            <a:r>
              <a:rPr lang="en-US" sz="1600" dirty="0" err="1">
                <a:latin typeface="Cambria" panose="02040503050406030204" pitchFamily="18" charset="0"/>
              </a:rPr>
              <a:t>từ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ngày</a:t>
            </a:r>
            <a:r>
              <a:rPr lang="en-US" sz="1600" dirty="0">
                <a:latin typeface="Cambria" panose="02040503050406030204" pitchFamily="18" charset="0"/>
              </a:rPr>
              <a:t> 15/10 – 11/11. </a:t>
            </a:r>
            <a:r>
              <a:rPr lang="en-US" sz="1600" dirty="0" err="1">
                <a:latin typeface="Cambria" panose="02040503050406030204" pitchFamily="18" charset="0"/>
              </a:rPr>
              <a:t>Khung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giờ</a:t>
            </a:r>
            <a:r>
              <a:rPr lang="en-US" sz="1600" dirty="0">
                <a:latin typeface="Cambria" panose="02040503050406030204" pitchFamily="18" charset="0"/>
              </a:rPr>
              <a:t> 6 </a:t>
            </a:r>
            <a:r>
              <a:rPr lang="en-US" sz="1600" dirty="0" err="1">
                <a:latin typeface="Cambria" panose="02040503050406030204" pitchFamily="18" charset="0"/>
              </a:rPr>
              <a:t>giờ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sáng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đến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hết</a:t>
            </a:r>
            <a:r>
              <a:rPr lang="en-US" sz="1600" dirty="0">
                <a:latin typeface="Cambria" panose="02040503050406030204" pitchFamily="18" charset="0"/>
              </a:rPr>
              <a:t> 5 </a:t>
            </a:r>
            <a:r>
              <a:rPr lang="en-US" sz="1600" dirty="0" err="1">
                <a:latin typeface="Cambria" panose="02040503050406030204" pitchFamily="18" charset="0"/>
              </a:rPr>
              <a:t>giờ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chiều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r>
              <a:rPr lang="en-US" sz="1600" dirty="0" err="1">
                <a:latin typeface="Cambria" panose="02040503050406030204" pitchFamily="18" charset="0"/>
              </a:rPr>
              <a:t>Tổng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cộng</a:t>
            </a:r>
            <a:r>
              <a:rPr lang="en-US" sz="1600" dirty="0">
                <a:latin typeface="Cambria" panose="02040503050406030204" pitchFamily="18" charset="0"/>
              </a:rPr>
              <a:t> 25.5 GB, 438.439 </a:t>
            </a:r>
            <a:r>
              <a:rPr lang="en-US" sz="1600" dirty="0" err="1">
                <a:latin typeface="Cambria" panose="02040503050406030204" pitchFamily="18" charset="0"/>
              </a:rPr>
              <a:t>ảnh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cho</a:t>
            </a:r>
            <a:r>
              <a:rPr lang="en-US" sz="1600" dirty="0">
                <a:latin typeface="Cambria" panose="02040503050406030204" pitchFamily="18" charset="0"/>
              </a:rPr>
              <a:t> 129 camera </a:t>
            </a:r>
            <a:r>
              <a:rPr lang="en-US" sz="1600" dirty="0" err="1">
                <a:latin typeface="Cambria" panose="02040503050406030204" pitchFamily="18" charset="0"/>
              </a:rPr>
              <a:t>với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khoảng</a:t>
            </a:r>
            <a:r>
              <a:rPr lang="en-US" sz="1600" dirty="0">
                <a:latin typeface="Cambria" panose="02040503050406030204" pitchFamily="18" charset="0"/>
              </a:rPr>
              <a:t> 3000 </a:t>
            </a:r>
            <a:r>
              <a:rPr lang="en-US" sz="1600" dirty="0" err="1">
                <a:latin typeface="Cambria" panose="02040503050406030204" pitchFamily="18" charset="0"/>
              </a:rPr>
              <a:t>ảnh</a:t>
            </a:r>
            <a:r>
              <a:rPr lang="en-US" sz="1600" dirty="0">
                <a:latin typeface="Cambria" panose="02040503050406030204" pitchFamily="18" charset="0"/>
              </a:rPr>
              <a:t> /  1 camera.</a:t>
            </a:r>
          </a:p>
          <a:p>
            <a:r>
              <a:rPr lang="en-US" sz="1600" dirty="0" err="1">
                <a:latin typeface="Cambria" panose="02040503050406030204" pitchFamily="18" charset="0"/>
              </a:rPr>
              <a:t>Bất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lợi</a:t>
            </a:r>
            <a:r>
              <a:rPr lang="en-US" sz="1600" dirty="0">
                <a:latin typeface="Cambria" panose="02040503050406030204" pitchFamily="18" charset="0"/>
              </a:rPr>
              <a:t>: </a:t>
            </a:r>
          </a:p>
          <a:p>
            <a:pPr>
              <a:buFontTx/>
              <a:buChar char="-"/>
            </a:pPr>
            <a:r>
              <a:rPr lang="en-US" sz="1600" dirty="0" err="1">
                <a:latin typeface="Cambria" panose="02040503050406030204" pitchFamily="18" charset="0"/>
              </a:rPr>
              <a:t>Dữ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liệu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không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liên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tục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1600" dirty="0" err="1">
                <a:latin typeface="Cambria" panose="02040503050406030204" pitchFamily="18" charset="0"/>
              </a:rPr>
              <a:t>Một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số</a:t>
            </a:r>
            <a:r>
              <a:rPr lang="en-US" sz="1600" dirty="0">
                <a:latin typeface="Cambria" panose="02040503050406030204" pitchFamily="18" charset="0"/>
              </a:rPr>
              <a:t> camera </a:t>
            </a:r>
            <a:r>
              <a:rPr lang="en-US" sz="1600" dirty="0" err="1">
                <a:latin typeface="Cambria" panose="02040503050406030204" pitchFamily="18" charset="0"/>
              </a:rPr>
              <a:t>đôi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khi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bị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mất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tín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hiệu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1600" dirty="0" err="1">
                <a:latin typeface="Cambria" panose="02040503050406030204" pitchFamily="18" charset="0"/>
              </a:rPr>
              <a:t>Một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số</a:t>
            </a:r>
            <a:r>
              <a:rPr lang="en-US" sz="1600" dirty="0">
                <a:latin typeface="Cambria" panose="02040503050406030204" pitchFamily="18" charset="0"/>
              </a:rPr>
              <a:t> camera </a:t>
            </a:r>
            <a:r>
              <a:rPr lang="en-US" sz="1600" dirty="0" err="1">
                <a:latin typeface="Cambria" panose="02040503050406030204" pitchFamily="18" charset="0"/>
              </a:rPr>
              <a:t>đôi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khi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bị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điều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khiển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xoay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hướng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</a:rPr>
              <a:t>khác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endParaRPr lang="en-US" sz="1600" dirty="0">
              <a:latin typeface="Cambria" panose="02040503050406030204" pitchFamily="18" charset="0"/>
            </a:endParaRP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EA17A-C9B2-314E-AC8E-1F086DEE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49" y="1825625"/>
            <a:ext cx="7378922" cy="42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5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8C04-B56D-CB44-AFC9-5F88A5B7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1. Thu </a:t>
            </a:r>
            <a:r>
              <a:rPr lang="en-US" dirty="0" err="1">
                <a:latin typeface="Cambria" panose="02040503050406030204" pitchFamily="18" charset="0"/>
              </a:rPr>
              <a:t>thập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dữ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liệu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01410-A73C-3243-BF58-9BE1F3473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1811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1600" dirty="0">
                <a:latin typeface="Cambria" panose="02040503050406030204" pitchFamily="18" charset="0"/>
              </a:rPr>
              <a:t>Cách thu thập dữ liệu.</a:t>
            </a:r>
          </a:p>
          <a:p>
            <a:pPr fontAlgn="base"/>
            <a:r>
              <a:rPr lang="vi-VN" sz="1600" dirty="0">
                <a:latin typeface="Cambria" panose="02040503050406030204" pitchFamily="18" charset="0"/>
              </a:rPr>
              <a:t>Inspect Element trang camera để xem cách web trả dữ liệu. Mỗi request có 2 phần cameraID và timestamp.</a:t>
            </a:r>
          </a:p>
          <a:p>
            <a:pPr fontAlgn="base"/>
            <a:r>
              <a:rPr lang="vi-VN" sz="1600" dirty="0">
                <a:latin typeface="Cambria" panose="02040503050406030204" pitchFamily="18" charset="0"/>
              </a:rPr>
              <a:t>Thu thập và lưu lại ID của các camera.</a:t>
            </a:r>
          </a:p>
          <a:p>
            <a:pPr fontAlgn="base"/>
            <a:r>
              <a:rPr lang="vi-VN" sz="1600" dirty="0">
                <a:latin typeface="Cambria" panose="02040503050406030204" pitchFamily="18" charset="0"/>
              </a:rPr>
              <a:t>Camera trả hình ảnh mỗi 5s nên viết script crawl theo chu kỳ với các cameraID tương ứng.</a:t>
            </a:r>
          </a:p>
          <a:p>
            <a:pPr marL="0" indent="0">
              <a:buNone/>
            </a:pPr>
            <a:r>
              <a:rPr lang="vi-VN" sz="1600" dirty="0">
                <a:latin typeface="Cambria" panose="02040503050406030204" pitchFamily="18" charset="0"/>
              </a:rPr>
              <a:t>Bất lợi: </a:t>
            </a:r>
          </a:p>
          <a:p>
            <a:pPr fontAlgn="base"/>
            <a:r>
              <a:rPr lang="vi-VN" sz="1600" dirty="0">
                <a:latin typeface="Cambria" panose="02040503050406030204" pitchFamily="18" charset="0"/>
              </a:rPr>
              <a:t>Dữ liệu không liên tục.</a:t>
            </a:r>
          </a:p>
          <a:p>
            <a:pPr fontAlgn="base"/>
            <a:r>
              <a:rPr lang="vi-VN" sz="1600" dirty="0">
                <a:latin typeface="Cambria" panose="02040503050406030204" pitchFamily="18" charset="0"/>
              </a:rPr>
              <a:t>Một số camera đôi khi bị mất tín hiệu.</a:t>
            </a:r>
          </a:p>
          <a:p>
            <a:pPr fontAlgn="base"/>
            <a:r>
              <a:rPr lang="vi-VN" sz="1600" dirty="0">
                <a:latin typeface="Cambria" panose="02040503050406030204" pitchFamily="18" charset="0"/>
              </a:rPr>
              <a:t>Một số camera đôi khi bị điều khiển xoay hướng khác.</a:t>
            </a:r>
          </a:p>
          <a:p>
            <a:pPr marL="0" indent="0">
              <a:buNone/>
            </a:pPr>
            <a:endParaRPr lang="vi-VN" sz="1600" dirty="0">
              <a:latin typeface="Cambria" panose="02040503050406030204" pitchFamily="18" charset="0"/>
            </a:endParaRPr>
          </a:p>
        </p:txBody>
      </p:sp>
      <p:pic>
        <p:nvPicPr>
          <p:cNvPr id="2050" name="Picture 2" descr="https://lh4.googleusercontent.com/VmxeGu5BWJmRkzSUiOm6KXL6-9726TECkZ0oWTQzxpC1_sWhqpRkoSyyxFBstoS-6VzLL2XpmnI_Pszfij3NDBv8PehM13NQaBMomXCAeGlcTDBVgHjzJl0EwtweTwBZ">
            <a:extLst>
              <a:ext uri="{FF2B5EF4-FFF2-40B4-BE49-F238E27FC236}">
                <a16:creationId xmlns:a16="http://schemas.microsoft.com/office/drawing/2014/main" id="{1B89DCA4-D323-C84B-83BE-3A7DEEB5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314" y="1825625"/>
            <a:ext cx="7532915" cy="47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6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532D-6BD1-0440-9C02-9CBDF2FB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2.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ảnh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7FEF-5DEB-4643-B7A6-62EE31D8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865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Background subtract:</a:t>
            </a:r>
          </a:p>
          <a:p>
            <a:endParaRPr lang="en-US" sz="2000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7070C-EBBA-B648-BDB2-1FAA3922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846" y="2489145"/>
            <a:ext cx="3340632" cy="2528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FCC3A-3402-6646-AF49-5B8439CC5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89" y="2609943"/>
            <a:ext cx="3139888" cy="2407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001E5-A4D0-8A44-910C-D774BA0DE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22" y="2609943"/>
            <a:ext cx="3340632" cy="256115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FA18FF-DD0B-D84F-B283-E6D88014A738}"/>
              </a:ext>
            </a:extLst>
          </p:cNvPr>
          <p:cNvSpPr txBox="1">
            <a:spLocks/>
          </p:cNvSpPr>
          <p:nvPr/>
        </p:nvSpPr>
        <p:spPr>
          <a:xfrm>
            <a:off x="990600" y="5396753"/>
            <a:ext cx="10515600" cy="932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mbria" panose="02040503050406030204" pitchFamily="18" charset="0"/>
              </a:rPr>
              <a:t>=&gt; </a:t>
            </a:r>
            <a:r>
              <a:rPr lang="en-US" sz="2000" dirty="0" err="1">
                <a:latin typeface="Cambria" panose="02040503050406030204" pitchFamily="18" charset="0"/>
              </a:rPr>
              <a:t>Không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tốt</a:t>
            </a:r>
            <a:r>
              <a:rPr lang="en-US" sz="2000" dirty="0">
                <a:latin typeface="Cambria" panose="02040503050406030204" pitchFamily="18" charset="0"/>
              </a:rPr>
              <a:t> do </a:t>
            </a:r>
            <a:r>
              <a:rPr lang="en-US" sz="2000" dirty="0" err="1">
                <a:latin typeface="Cambria" panose="02040503050406030204" pitchFamily="18" charset="0"/>
              </a:rPr>
              <a:t>nhiễu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khi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ánh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sáng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mặt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trời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thay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đổi</a:t>
            </a:r>
            <a:r>
              <a:rPr lang="en-US" sz="2000" dirty="0"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1667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532D-6BD1-0440-9C02-9CBDF2FB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2.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ảnh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7FEF-5DEB-4643-B7A6-62EE31D8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865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High congestion detect model</a:t>
            </a:r>
          </a:p>
          <a:p>
            <a:endParaRPr lang="en-US" sz="2000" dirty="0">
              <a:latin typeface="Cambria" panose="020405030504060302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FA18FF-DD0B-D84F-B283-E6D88014A738}"/>
              </a:ext>
            </a:extLst>
          </p:cNvPr>
          <p:cNvSpPr txBox="1">
            <a:spLocks/>
          </p:cNvSpPr>
          <p:nvPr/>
        </p:nvSpPr>
        <p:spPr>
          <a:xfrm>
            <a:off x="990600" y="5642354"/>
            <a:ext cx="10515600" cy="932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mbria" panose="02040503050406030204" pitchFamily="18" charset="0"/>
              </a:rPr>
              <a:t>=&gt; </a:t>
            </a:r>
            <a:r>
              <a:rPr lang="en-US" sz="2000" dirty="0" err="1">
                <a:latin typeface="Cambria" panose="02040503050406030204" pitchFamily="18" charset="0"/>
              </a:rPr>
              <a:t>Không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tốt</a:t>
            </a:r>
            <a:r>
              <a:rPr lang="en-US" sz="2000" dirty="0">
                <a:latin typeface="Cambria" panose="02040503050406030204" pitchFamily="18" charset="0"/>
              </a:rPr>
              <a:t> do dataset </a:t>
            </a:r>
            <a:r>
              <a:rPr lang="en-US" sz="2000" dirty="0" err="1">
                <a:latin typeface="Cambria" panose="02040503050406030204" pitchFamily="18" charset="0"/>
              </a:rPr>
              <a:t>là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môi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trường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đường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phố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ở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nước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khác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3C0A06-AA8D-684B-A8A0-E7FB156E2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063" y="2239391"/>
            <a:ext cx="4470026" cy="33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8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532D-6BD1-0440-9C02-9CBDF2FB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2.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ảnh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7FEF-5DEB-4643-B7A6-62EE31D8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363"/>
            <a:ext cx="10515600" cy="44196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Object detection: </a:t>
            </a:r>
            <a:r>
              <a:rPr lang="en-US" sz="2000" dirty="0" err="1">
                <a:latin typeface="Cambria" panose="02040503050406030204" pitchFamily="18" charset="0"/>
              </a:rPr>
              <a:t>Sử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dụng</a:t>
            </a:r>
            <a:r>
              <a:rPr lang="en-US" sz="2000" dirty="0">
                <a:latin typeface="Cambria" panose="02040503050406030204" pitchFamily="18" charset="0"/>
              </a:rPr>
              <a:t> model </a:t>
            </a:r>
            <a:r>
              <a:rPr lang="en-US" sz="2000" dirty="0" err="1">
                <a:latin typeface="Cambria" panose="02040503050406030204" pitchFamily="18" charset="0"/>
              </a:rPr>
              <a:t>ssd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restnet</a:t>
            </a:r>
            <a:r>
              <a:rPr lang="en-US" sz="2000" dirty="0">
                <a:latin typeface="Cambria" panose="02040503050406030204" pitchFamily="18" charset="0"/>
              </a:rPr>
              <a:t> 50 </a:t>
            </a:r>
            <a:r>
              <a:rPr lang="en-US" sz="2000" dirty="0" err="1">
                <a:latin typeface="Cambria" panose="02040503050406030204" pitchFamily="18" charset="0"/>
              </a:rPr>
              <a:t>fpn</a:t>
            </a:r>
            <a:r>
              <a:rPr lang="en-US" sz="2000" dirty="0">
                <a:latin typeface="Cambria" panose="02040503050406030204" pitchFamily="18" charset="0"/>
              </a:rPr>
              <a:t> coco </a:t>
            </a:r>
            <a:r>
              <a:rPr lang="en-US" sz="2000" dirty="0" err="1">
                <a:latin typeface="Cambria" panose="02040503050406030204" pitchFamily="18" charset="0"/>
              </a:rPr>
              <a:t>để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nhận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dạng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và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phân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loại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xe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  <a:p>
            <a:r>
              <a:rPr lang="en-US" sz="2000" dirty="0" err="1">
                <a:latin typeface="Cambria" panose="02040503050406030204" pitchFamily="18" charset="0"/>
              </a:rPr>
              <a:t>Ô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màu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xanh</a:t>
            </a:r>
            <a:r>
              <a:rPr lang="en-US" sz="2000" dirty="0">
                <a:latin typeface="Cambria" panose="02040503050406030204" pitchFamily="18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</a:rPr>
              <a:t>vàng</a:t>
            </a:r>
            <a:r>
              <a:rPr lang="en-US" sz="2000" dirty="0">
                <a:latin typeface="Cambria" panose="02040503050406030204" pitchFamily="18" charset="0"/>
              </a:rPr>
              <a:t> , </a:t>
            </a:r>
            <a:r>
              <a:rPr lang="en-US" sz="2000" dirty="0" err="1">
                <a:latin typeface="Cambria" panose="02040503050406030204" pitchFamily="18" charset="0"/>
              </a:rPr>
              <a:t>đỏ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là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tỉ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lệ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dài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và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rộng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của</a:t>
            </a:r>
            <a:r>
              <a:rPr lang="en-US" sz="2000" dirty="0">
                <a:latin typeface="Cambria" panose="02040503050406030204" pitchFamily="18" charset="0"/>
              </a:rPr>
              <a:t> boxes.</a:t>
            </a:r>
          </a:p>
          <a:p>
            <a:endParaRPr lang="en-US" sz="2000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AC792-3499-2A41-9A0F-92BD3C93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2438400"/>
            <a:ext cx="763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9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532D-6BD1-0440-9C02-9CBDF2FB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2.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ảnh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7FEF-5DEB-4643-B7A6-62EE31D84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Object detection:  </a:t>
            </a:r>
            <a:r>
              <a:rPr lang="en-US" sz="2000" dirty="0" err="1">
                <a:latin typeface="Cambria" panose="02040503050406030204" pitchFamily="18" charset="0"/>
              </a:rPr>
              <a:t>Không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thể</a:t>
            </a:r>
            <a:r>
              <a:rPr lang="en-US" sz="2000" dirty="0">
                <a:latin typeface="Cambria" panose="02040503050406030204" pitchFamily="18" charset="0"/>
              </a:rPr>
              <a:t> detection </a:t>
            </a:r>
            <a:r>
              <a:rPr lang="en-US" sz="2000" dirty="0" err="1">
                <a:latin typeface="Cambria" panose="02040503050406030204" pitchFamily="18" charset="0"/>
              </a:rPr>
              <a:t>tốt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cho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trường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hợp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quá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đông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người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D0957-44EE-FC43-B32D-86DCCAC9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69144"/>
            <a:ext cx="5976109" cy="3460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B4504-B681-3249-B69D-B79A5CF0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91" y="2269144"/>
            <a:ext cx="6227121" cy="34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8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532D-6BD1-0440-9C02-9CBDF2FB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2. </a:t>
            </a:r>
            <a:r>
              <a:rPr lang="en-US" dirty="0" err="1">
                <a:latin typeface="Cambria" panose="02040503050406030204" pitchFamily="18" charset="0"/>
              </a:rPr>
              <a:t>Xử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lý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ảnh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7FEF-5DEB-4643-B7A6-62EE31D84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ambria" panose="02040503050406030204" pitchFamily="18" charset="0"/>
              </a:rPr>
              <a:t>Sử</a:t>
            </a:r>
            <a:r>
              <a:rPr lang="en-US" sz="2000" dirty="0">
                <a:latin typeface="Cambria" panose="02040503050406030204" pitchFamily="18" charset="0"/>
              </a:rPr>
              <a:t> dung </a:t>
            </a:r>
            <a:r>
              <a:rPr lang="en-US" sz="2000" dirty="0" err="1">
                <a:latin typeface="Cambria" panose="02040503050406030204" pitchFamily="18" charset="0"/>
              </a:rPr>
              <a:t>mạng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đếm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đám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đông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asd</a:t>
            </a:r>
            <a:r>
              <a:rPr lang="en-US" sz="2000" dirty="0">
                <a:latin typeface="Cambria" panose="02040503050406030204" pitchFamily="18" charset="0"/>
              </a:rPr>
              <a:t>-crowd-</a:t>
            </a:r>
            <a:r>
              <a:rPr lang="en-US" sz="2000" dirty="0" err="1">
                <a:latin typeface="Cambria" panose="02040503050406030204" pitchFamily="18" charset="0"/>
              </a:rPr>
              <a:t>couting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  <a:p>
            <a:r>
              <a:rPr lang="en-US" sz="2000" dirty="0">
                <a:latin typeface="Cambria" panose="02040503050406030204" pitchFamily="18" charset="0"/>
              </a:rPr>
              <a:t>Paper: Dual Path Multi-Scale Fusion Networks with Attention for Crowd Counting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BCF9F-C3B5-8449-82BE-1E98A661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0" y="2509301"/>
            <a:ext cx="603504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1B017-6611-9C46-AFDD-3388C29DB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90" y="2509301"/>
            <a:ext cx="5685980" cy="37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5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3817</TotalTime>
  <Words>949</Words>
  <Application>Microsoft Macintosh PowerPoint</Application>
  <PresentationFormat>Widescreen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Office Theme</vt:lpstr>
      <vt:lpstr>HỆ THỐNG DỰ ĐOÁN TÌNH TRẠNG GIAO THÔNG CÁC KỸ THUẬT DỰ ĐOÁN VÀ PHÂN LOẠI</vt:lpstr>
      <vt:lpstr>Nội dung</vt:lpstr>
      <vt:lpstr>1. Thu thập dữ liệu</vt:lpstr>
      <vt:lpstr>1. Thu thập dữ liệu</vt:lpstr>
      <vt:lpstr>2. Xử lý ảnh</vt:lpstr>
      <vt:lpstr>2. Xử lý ảnh</vt:lpstr>
      <vt:lpstr>2. Xử lý ảnh</vt:lpstr>
      <vt:lpstr>2. Xử lý ảnh</vt:lpstr>
      <vt:lpstr>2. Xử lý ảnh</vt:lpstr>
      <vt:lpstr>2. Xử lý ảnh</vt:lpstr>
      <vt:lpstr>3. Tiền xử lý dữ liệu</vt:lpstr>
      <vt:lpstr>3. Tiền xử lý dữ liệu</vt:lpstr>
      <vt:lpstr>3. Tiền xử lý dữ liệu</vt:lpstr>
      <vt:lpstr>3. Tiền xử lý dữ liệu</vt:lpstr>
      <vt:lpstr>3. Tiền xử lý dữ liệu</vt:lpstr>
      <vt:lpstr>3. Tiền xử lý dữ liệu</vt:lpstr>
      <vt:lpstr>4. Thực hiện mô hình dự đoán</vt:lpstr>
      <vt:lpstr>4. Thực hiện mô hình dự đoán</vt:lpstr>
      <vt:lpstr>4. Thực hiện mô hình dự đoán</vt:lpstr>
      <vt:lpstr>4. Thực hiện mô hình dự đoán</vt:lpstr>
      <vt:lpstr>4. Thực hiện mô hình dự đoán</vt:lpstr>
      <vt:lpstr>4. Thực hiện mô hình dự đoán</vt:lpstr>
      <vt:lpstr>4. Thực hiện mô hình dự đoán</vt:lpstr>
      <vt:lpstr>PowerPoint Presentation</vt:lpstr>
      <vt:lpstr>5. Kết luận</vt:lpstr>
      <vt:lpstr>Cám ơn thầy và các bạn đã lắng nghe!</vt:lpstr>
      <vt:lpstr>Tham khảo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SỰ ĐOÁN TÌNH TRẠNG GIAO THÔNG CÁC KỸ THUẬT DỰ ĐOÁN VÀ PHÂN LOẠI</dc:title>
  <dc:creator>Microsoft Office User</dc:creator>
  <cp:lastModifiedBy>Microsoft Office User</cp:lastModifiedBy>
  <cp:revision>155</cp:revision>
  <cp:lastPrinted>2019-11-13T20:51:28Z</cp:lastPrinted>
  <dcterms:created xsi:type="dcterms:W3CDTF">2019-11-11T14:52:39Z</dcterms:created>
  <dcterms:modified xsi:type="dcterms:W3CDTF">2019-11-21T07:11:46Z</dcterms:modified>
</cp:coreProperties>
</file>